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309" r:id="rId5"/>
    <p:sldId id="1563" r:id="rId6"/>
    <p:sldId id="1656" r:id="rId7"/>
    <p:sldId id="1658" r:id="rId8"/>
    <p:sldId id="269" r:id="rId9"/>
    <p:sldId id="16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8"/>
    <p:restoredTop sz="94665"/>
  </p:normalViewPr>
  <p:slideViewPr>
    <p:cSldViewPr snapToGrid="0">
      <p:cViewPr varScale="1">
        <p:scale>
          <a:sx n="82" d="100"/>
          <a:sy n="82" d="100"/>
        </p:scale>
        <p:origin x="7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7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0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>
            <a:lvl1pPr algn="l">
              <a:defRPr sz="9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91071A-A69E-4756-A27D-7C7C5F9F32BB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5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3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06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D5A0-3316-4C32-929A-0D0DB97D10BB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ADD7-305F-4EB9-8736-D791FAF7A4D4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1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80744"/>
            <a:ext cx="11328844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238A-C249-43B5-82BC-D29F8CAE992A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6182-1DDF-4ACE-B05D-D855179AB21D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9F24-F3CA-4AD0-8BF8-AB0BBB30EE08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2EAA-E00A-40E8-8E99-2669E0367007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5030-C135-4A24-944D-06B773D2F2E6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54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E6FB-0D10-49C4-88DE-98215C666BA1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3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1C923-C708-4EAA-A92A-FF81A8F7DA0D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7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242880F-92D7-4796-B72D-6CF83054BAF5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3749-65BA-43BD-B2BF-FF5A4C96AE14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561C12A-E1D5-4BE9-85D9-F221F70F4931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DBE6-5750-4902-BDAA-20F546DD8AD7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1C4331-C33F-4DC1-AB74-C520A718CE2B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4764-83A9-4A81-9507-BED109D81520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2C6C9-D30C-4946-92A4-454A5FC69685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35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79CC6-BB04-42D6-AB0C-BAA184663D94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86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B3D66E4-8050-49E4-B8D2-06214BFB7C0A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AEA2F-0823-4BD6-88F7-6D0D98F52C93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1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anchor="t">
            <a:normAutofit/>
          </a:bodyPr>
          <a:lstStyle>
            <a:lvl1pPr algn="l">
              <a:defRPr sz="12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61AAA3-5155-4231-8EEA-4F6426D8887B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8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6092A99-204A-46CE-8F70-09D6B2D34877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41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9EA3-15DE-451B-A24B-ACC8EA0B6D09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44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43DB-FCC0-4D52-80F2-173D55390D61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57C7506-9AD1-49AD-BE44-C83E35401EAD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BF2A-D949-4DFB-9912-9D6234B797F2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594C-FF61-4FB6-A5E4-597CB7D69CB6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5C6-AA77-4A66-BB27-EE68DDD0D193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5DF3-EEC7-45DF-A943-3E12702079E5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5" y="4989044"/>
            <a:ext cx="11201399" cy="12252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ctr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ctr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ctr">
              <a:buNone/>
              <a:defRPr sz="14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570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9EAFF-A363-4554-A2A5-F61FABD0CE04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4989044"/>
            <a:ext cx="1120140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228600" indent="0" algn="ctr">
              <a:buNone/>
              <a:defRPr sz="24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1800"/>
            </a:lvl4pPr>
            <a:lvl5pPr marL="914400" indent="0"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083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603504"/>
            <a:ext cx="11201400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7950-0717-4110-9557-F08D8A545BF8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l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l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l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43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94E042F-6826-4E41-A6B0-8BF606E4151E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823376"/>
            <a:ext cx="9198864" cy="287517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3A70-5484-4418-A739-7B973E09E7E8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276088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20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4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9805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 userDrawn="1"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2092751"/>
            <a:ext cx="8695944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960C-742D-4508-821A-E36FD033CDBF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5120640"/>
            <a:ext cx="8695944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228600" indent="0">
              <a:buNone/>
              <a:defRPr lang="en-US" b="1" dirty="0"/>
            </a:lvl2pPr>
            <a:lvl3pPr marL="457200" indent="0">
              <a:buNone/>
              <a:defRPr lang="en-US" b="1" dirty="0"/>
            </a:lvl3pPr>
            <a:lvl4pPr marL="685800" indent="0">
              <a:buNone/>
              <a:defRPr lang="en-US" b="1" dirty="0"/>
            </a:lvl4pPr>
            <a:lvl5pPr marL="9144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28590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E0D0A5-9A76-413F-B8E0-5A45841D7E46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75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0AF003-CBE1-47D7-BB91-14D8E3A57039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4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C48-96C8-40C8-BC32-68BFC261013A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9F91-8FDB-4AB3-84FB-6B8E68AF702B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D436-D43A-4662-BADB-33E2F793B997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9DBE-31FF-4D71-B719-92EBAC3193CE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F576B-5432-44C5-AE72-B8C78722FE99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342901"/>
            <a:ext cx="6785782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6CE1-0051-42BD-BBD3-CB4EC65FC51D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E408205-B154-4943-AEBC-86E16421E5DB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4B75-5BA7-423E-A6AE-B3781CB72AA9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1F7B-2472-4057-932A-A13696216B5F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7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D144122-2A67-493C-895E-2682608B0F6A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7" y="342900"/>
            <a:ext cx="53340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98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86A74E5-A9C0-4E5C-851E-13F6D920EA1A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4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88DBF3-F598-4A31-8E9B-511F7F0D5E47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9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88DBF3-F598-4A31-8E9B-511F7F0D5E47}" type="datetime1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3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A7B9ABC-2BDA-432C-8D53-84813DB6E36F}" type="datetime1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5" r:id="rId2"/>
    <p:sldLayoutId id="2147483676" r:id="rId3"/>
    <p:sldLayoutId id="2147483712" r:id="rId4"/>
    <p:sldLayoutId id="2147483698" r:id="rId5"/>
    <p:sldLayoutId id="2147483734" r:id="rId6"/>
    <p:sldLayoutId id="2147483736" r:id="rId7"/>
    <p:sldLayoutId id="2147483729" r:id="rId8"/>
    <p:sldLayoutId id="2147483783" r:id="rId9"/>
    <p:sldLayoutId id="2147483716" r:id="rId10"/>
    <p:sldLayoutId id="2147483782" r:id="rId11"/>
    <p:sldLayoutId id="2147483713" r:id="rId12"/>
    <p:sldLayoutId id="2147483732" r:id="rId13"/>
    <p:sldLayoutId id="2147483662" r:id="rId14"/>
    <p:sldLayoutId id="2147483679" r:id="rId15"/>
    <p:sldLayoutId id="2147483680" r:id="rId16"/>
    <p:sldLayoutId id="2147483681" r:id="rId17"/>
    <p:sldLayoutId id="2147483778" r:id="rId18"/>
    <p:sldLayoutId id="2147483777" r:id="rId19"/>
    <p:sldLayoutId id="2147483689" r:id="rId20"/>
    <p:sldLayoutId id="2147483690" r:id="rId21"/>
    <p:sldLayoutId id="2147483707" r:id="rId22"/>
    <p:sldLayoutId id="2147483708" r:id="rId23"/>
    <p:sldLayoutId id="2147483692" r:id="rId24"/>
    <p:sldLayoutId id="2147483691" r:id="rId25"/>
    <p:sldLayoutId id="2147483743" r:id="rId26"/>
    <p:sldLayoutId id="2147483744" r:id="rId27"/>
    <p:sldLayoutId id="2147483694" r:id="rId28"/>
    <p:sldLayoutId id="2147483770" r:id="rId29"/>
    <p:sldLayoutId id="2147483769" r:id="rId30"/>
    <p:sldLayoutId id="2147483771" r:id="rId31"/>
    <p:sldLayoutId id="2147483693" r:id="rId32"/>
    <p:sldLayoutId id="2147483711" r:id="rId33"/>
    <p:sldLayoutId id="2147483672" r:id="rId34"/>
    <p:sldLayoutId id="2147483673" r:id="rId35"/>
    <p:sldLayoutId id="2147483696" r:id="rId36"/>
    <p:sldLayoutId id="2147483780" r:id="rId37"/>
    <p:sldLayoutId id="2147483740" r:id="rId38"/>
    <p:sldLayoutId id="2147483779" r:id="rId39"/>
    <p:sldLayoutId id="2147483757" r:id="rId40"/>
    <p:sldLayoutId id="2147483762" r:id="rId41"/>
    <p:sldLayoutId id="2147483764" r:id="rId42"/>
    <p:sldLayoutId id="2147483767" r:id="rId43"/>
    <p:sldLayoutId id="2147483664" r:id="rId44"/>
    <p:sldLayoutId id="2147483665" r:id="rId45"/>
    <p:sldLayoutId id="2147483666" r:id="rId46"/>
    <p:sldLayoutId id="2147483667" r:id="rId47"/>
    <p:sldLayoutId id="2147483668" r:id="rId48"/>
    <p:sldLayoutId id="2147483669" r:id="rId49"/>
    <p:sldLayoutId id="2147483685" r:id="rId50"/>
    <p:sldLayoutId id="2147483730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ACAB-959D-812F-8963-C96537ED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E92D4A-2B01-7C79-765D-37A3B9226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99" y="5061159"/>
            <a:ext cx="11347704" cy="786384"/>
          </a:xfrm>
        </p:spPr>
        <p:txBody>
          <a:bodyPr>
            <a:normAutofit/>
          </a:bodyPr>
          <a:lstStyle/>
          <a:p>
            <a:r>
              <a:rPr lang="en-IN" sz="4000" dirty="0"/>
              <a:t>Smart Invoice Automation using AI &amp; n8n</a:t>
            </a:r>
            <a:endParaRPr lang="en-US" sz="4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4E2E02-FD44-8495-42A7-69BFA6085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148" y="5819603"/>
            <a:ext cx="11347704" cy="429955"/>
          </a:xfrm>
        </p:spPr>
        <p:txBody>
          <a:bodyPr>
            <a:normAutofit/>
          </a:bodyPr>
          <a:lstStyle/>
          <a:p>
            <a:r>
              <a:rPr lang="en-IN" sz="1600" dirty="0"/>
              <a:t>Supports both scanned and digital PDFs using OCR + AI-powered data extraction</a:t>
            </a:r>
            <a:endParaRPr lang="en-US" sz="1600" dirty="0"/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31B441AE-2BA7-7A68-68B4-8B7D9ABA60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r="7629"/>
          <a:stretch>
            <a:fillRect/>
          </a:stretch>
        </p:blipFill>
        <p:spPr/>
      </p:pic>
      <p:sp>
        <p:nvSpPr>
          <p:cNvPr id="49" name="Subtitle 3">
            <a:extLst>
              <a:ext uri="{FF2B5EF4-FFF2-40B4-BE49-F238E27FC236}">
                <a16:creationId xmlns:a16="http://schemas.microsoft.com/office/drawing/2014/main" id="{876CE3CE-08ED-8D3B-2EA7-A234E1C651C9}"/>
              </a:ext>
            </a:extLst>
          </p:cNvPr>
          <p:cNvSpPr txBox="1">
            <a:spLocks/>
          </p:cNvSpPr>
          <p:nvPr/>
        </p:nvSpPr>
        <p:spPr>
          <a:xfrm>
            <a:off x="422148" y="6372670"/>
            <a:ext cx="11347704" cy="4299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Presented By : Sachin Savkare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A3ABC40-2FE4-B3F9-18D9-8C1002D4E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" y="343038"/>
            <a:ext cx="1243305" cy="12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E99EF-994E-2448-D260-6957DB07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EC32-F483-9CB8-A03D-3BDD4529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763" y="345109"/>
            <a:ext cx="4918602" cy="1006979"/>
          </a:xfrm>
        </p:spPr>
        <p:txBody>
          <a:bodyPr>
            <a:noAutofit/>
          </a:bodyPr>
          <a:lstStyle/>
          <a:p>
            <a:r>
              <a:rPr lang="en-IN" sz="3000" dirty="0"/>
              <a:t>The Problem – </a:t>
            </a:r>
            <a:br>
              <a:rPr lang="en-IN" sz="3000" dirty="0"/>
            </a:br>
            <a:r>
              <a:rPr lang="en-IN" sz="3000" dirty="0"/>
              <a:t>Manual Invoice Processing</a:t>
            </a:r>
            <a:endParaRPr lang="en-US" sz="3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7A78215-0BEE-0DCA-00F2-F100715B2DD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7334426" y="1600214"/>
            <a:ext cx="4643276" cy="4296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Invoices are stored in Google Drive as PDFs some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scanned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some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searchable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process involves:</a:t>
            </a:r>
          </a:p>
          <a:p>
            <a:pPr marL="5143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Opening each file one by one</a:t>
            </a:r>
          </a:p>
          <a:p>
            <a:pPr marL="5143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Manually reading and copying data into a tracker or sheet</a:t>
            </a:r>
          </a:p>
          <a:p>
            <a:pPr marL="5143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Identifying formats manually (scanned vs readable)</a:t>
            </a:r>
          </a:p>
          <a:p>
            <a:pPr marL="2286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Issues with this process:</a:t>
            </a:r>
          </a:p>
          <a:p>
            <a:pPr marL="5143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Time-consuming and repetitive</a:t>
            </a:r>
          </a:p>
          <a:p>
            <a:pPr marL="5143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Prone to errors and missed entries</a:t>
            </a:r>
          </a:p>
          <a:p>
            <a:pPr marL="5143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scalable for high volumes of invoices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AFE97E7-AF09-CDA3-2DB6-1A8089D971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1084" r="914" b="1084"/>
          <a:stretch>
            <a:fillRect/>
          </a:stretch>
        </p:blipFill>
        <p:spPr>
          <a:xfrm>
            <a:off x="342901" y="345109"/>
            <a:ext cx="6714969" cy="6163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50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E96A91-1631-1D6C-FF50-C75B65DE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Automation Solution with n8n + AI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5C0AB1-C3E0-9A6E-F18F-2ACAEB29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94115"/>
            <a:ext cx="6135624" cy="4489704"/>
          </a:xfrm>
        </p:spPr>
        <p:txBody>
          <a:bodyPr>
            <a:normAutofit fontScale="85000" lnSpcReduction="10000"/>
          </a:bodyPr>
          <a:lstStyle/>
          <a:p>
            <a:pPr marL="285750" lvl="0" indent="-285750" fontAlgn="base">
              <a:lnSpc>
                <a:spcPct val="16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Built an end-to-end workflow in n8n to automate invoice data extraction.</a:t>
            </a:r>
          </a:p>
          <a:p>
            <a:pPr marL="285750" lvl="0" indent="-285750" fontAlgn="base">
              <a:lnSpc>
                <a:spcPct val="16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Handles both scanned and searchable PDFs:</a:t>
            </a:r>
          </a:p>
          <a:p>
            <a:pPr marL="742950" lvl="1" indent="-285750" fontAlgn="base">
              <a:lnSpc>
                <a:spcPct val="160000"/>
              </a:lnSpc>
              <a:spcAft>
                <a:spcPct val="0"/>
              </a:spcAft>
            </a:pPr>
            <a:r>
              <a:rPr lang="en-US" altLang="en-US" dirty="0"/>
              <a:t>If text is available → extract directly.</a:t>
            </a:r>
          </a:p>
          <a:p>
            <a:pPr marL="742950" lvl="1" indent="-285750" fontAlgn="base">
              <a:lnSpc>
                <a:spcPct val="160000"/>
              </a:lnSpc>
              <a:spcAft>
                <a:spcPct val="0"/>
              </a:spcAft>
            </a:pPr>
            <a:r>
              <a:rPr lang="en-US" altLang="en-US" dirty="0"/>
              <a:t>If scanned → use OCR Space API to extract text from image.</a:t>
            </a:r>
          </a:p>
          <a:p>
            <a:pPr marL="285750" lvl="0" indent="-285750" fontAlgn="base">
              <a:lnSpc>
                <a:spcPct val="16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Uses AI-based logic to extract structured fields like:</a:t>
            </a:r>
          </a:p>
          <a:p>
            <a:pPr marL="742950" lvl="1" indent="-285750" fontAlgn="base">
              <a:lnSpc>
                <a:spcPct val="160000"/>
              </a:lnSpc>
              <a:spcAft>
                <a:spcPct val="0"/>
              </a:spcAft>
            </a:pPr>
            <a:r>
              <a:rPr lang="en-US" altLang="en-US" dirty="0"/>
              <a:t>Invoice No, Date, Customer, Items, Amounts, etc.</a:t>
            </a:r>
          </a:p>
          <a:p>
            <a:pPr marL="285750" lvl="0" indent="-285750" fontAlgn="base">
              <a:lnSpc>
                <a:spcPct val="16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Final data is auto-stored in Google Sheets with zero manual effort.</a:t>
            </a:r>
          </a:p>
          <a:p>
            <a:pPr marL="285750" lvl="0" indent="-285750" fontAlgn="base">
              <a:lnSpc>
                <a:spcPct val="16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The workflow is scalable, error-free, and runs on one-click or schedule.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0" name="Picture Placeholder 9" descr="A stack of rocks on top of each other">
            <a:extLst>
              <a:ext uri="{FF2B5EF4-FFF2-40B4-BE49-F238E27FC236}">
                <a16:creationId xmlns:a16="http://schemas.microsoft.com/office/drawing/2014/main" id="{ACC1B38D-1775-E3D3-01BC-E46CB95705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3"/>
          <a:stretch/>
        </p:blipFill>
        <p:spPr>
          <a:xfrm>
            <a:off x="7353304" y="352327"/>
            <a:ext cx="4495799" cy="6172200"/>
          </a:xfrm>
        </p:spPr>
      </p:pic>
    </p:spTree>
    <p:extLst>
      <p:ext uri="{BB962C8B-B14F-4D97-AF65-F5344CB8AC3E}">
        <p14:creationId xmlns:p14="http://schemas.microsoft.com/office/powerpoint/2010/main" val="390127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0AFC61-58D8-9A41-F18F-40FEBA28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65" y="149290"/>
            <a:ext cx="12017269" cy="699796"/>
          </a:xfrm>
        </p:spPr>
        <p:txBody>
          <a:bodyPr>
            <a:normAutofit/>
          </a:bodyPr>
          <a:lstStyle/>
          <a:p>
            <a:r>
              <a:rPr lang="en-IN" sz="4000" dirty="0"/>
              <a:t>How the Workflow Works – Node by Node in n8n</a:t>
            </a: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AC70-CC00-A0D0-2E94-A4E57B405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42" y="3376358"/>
            <a:ext cx="9513515" cy="3332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F57C3B-DADC-7C17-C167-4587D5516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611" y="1225754"/>
            <a:ext cx="3032450" cy="886968"/>
          </a:xfrm>
        </p:spPr>
        <p:txBody>
          <a:bodyPr>
            <a:normAutofit fontScale="92500" lnSpcReduction="20000"/>
          </a:bodyPr>
          <a:lstStyle/>
          <a:p>
            <a:r>
              <a:rPr lang="en-IN" sz="1300" b="1" dirty="0"/>
              <a:t>1. Manual Trigger</a:t>
            </a:r>
            <a:endParaRPr lang="en-IN" sz="13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300" dirty="0"/>
              <a:t>User clicks “Execute” to start the workflow (can be scheduled later).</a:t>
            </a:r>
          </a:p>
          <a:p>
            <a:endParaRPr lang="en-IN" sz="13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70401F8-5DF9-F2F3-9692-37F7DBF91197}"/>
              </a:ext>
            </a:extLst>
          </p:cNvPr>
          <p:cNvSpPr txBox="1">
            <a:spLocks/>
          </p:cNvSpPr>
          <p:nvPr/>
        </p:nvSpPr>
        <p:spPr>
          <a:xfrm>
            <a:off x="186611" y="2347709"/>
            <a:ext cx="3032450" cy="793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1300" b="1">
                <a:solidFill>
                  <a:schemeClr val="tx2"/>
                </a:solidFill>
              </a:defRPr>
            </a:lvl1pPr>
            <a:lvl2pPr marL="800100" lvl="1" indent="-3429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>
                <a:solidFill>
                  <a:schemeClr val="tx1">
                    <a:tint val="82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82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indent="0">
              <a:buNone/>
            </a:pPr>
            <a:r>
              <a:rPr lang="en-IN" dirty="0"/>
              <a:t>2. Download PDF from Google Drive</a:t>
            </a:r>
          </a:p>
          <a:p>
            <a:pPr lvl="1"/>
            <a:r>
              <a:rPr lang="en-IN" dirty="0"/>
              <a:t>Fetches invoice file (PDF) from predefined folder.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5FB2828-100E-C712-EDDB-6684479D694E}"/>
              </a:ext>
            </a:extLst>
          </p:cNvPr>
          <p:cNvSpPr txBox="1">
            <a:spLocks/>
          </p:cNvSpPr>
          <p:nvPr/>
        </p:nvSpPr>
        <p:spPr>
          <a:xfrm>
            <a:off x="3928187" y="1225754"/>
            <a:ext cx="3032450" cy="793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+mj-lt"/>
              <a:buNone/>
              <a:defRPr sz="1300" b="1">
                <a:solidFill>
                  <a:schemeClr val="tx2"/>
                </a:solidFill>
              </a:defRPr>
            </a:lvl1pPr>
            <a:lvl2pPr marL="800100" lvl="1" indent="-3429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>
                <a:solidFill>
                  <a:schemeClr val="tx1">
                    <a:tint val="82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82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r>
              <a:rPr lang="en-IN" dirty="0"/>
              <a:t>3. Extract Text from 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/>
              <a:t>Attempts to extract text directly using native parser.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753E2FA-9A03-73FA-EFDE-D13FC348141A}"/>
              </a:ext>
            </a:extLst>
          </p:cNvPr>
          <p:cNvSpPr txBox="1">
            <a:spLocks/>
          </p:cNvSpPr>
          <p:nvPr/>
        </p:nvSpPr>
        <p:spPr>
          <a:xfrm>
            <a:off x="3928187" y="2266334"/>
            <a:ext cx="3365241" cy="793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+mj-lt"/>
              <a:buNone/>
              <a:defRPr sz="1300" b="1">
                <a:solidFill>
                  <a:schemeClr val="tx2"/>
                </a:solidFill>
              </a:defRPr>
            </a:lvl1pPr>
            <a:lvl2pPr marL="800100" lvl="1" indent="-3429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>
                <a:solidFill>
                  <a:schemeClr val="tx1">
                    <a:tint val="82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82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r>
              <a:rPr lang="en-IN" sz="1200" dirty="0"/>
              <a:t>4. IF Condition: Is Text Empty?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200" b="0" dirty="0"/>
              <a:t>If text is found → move to Info Extraction.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200" b="0" dirty="0"/>
              <a:t>If empty (scanned) → go to OCR API</a:t>
            </a:r>
            <a:r>
              <a:rPr lang="en-IN" sz="1200" dirty="0"/>
              <a:t>.</a:t>
            </a:r>
          </a:p>
          <a:p>
            <a:pPr lvl="1"/>
            <a:endParaRPr lang="en-IN" sz="1200" dirty="0"/>
          </a:p>
          <a:p>
            <a:endParaRPr lang="en-IN" sz="1200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093F81B-5C70-DD90-6D19-47BD702FEDF3}"/>
              </a:ext>
            </a:extLst>
          </p:cNvPr>
          <p:cNvSpPr txBox="1">
            <a:spLocks/>
          </p:cNvSpPr>
          <p:nvPr/>
        </p:nvSpPr>
        <p:spPr>
          <a:xfrm>
            <a:off x="7669763" y="1136054"/>
            <a:ext cx="3228391" cy="793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+mj-lt"/>
              <a:buNone/>
              <a:defRPr sz="1300" b="1">
                <a:solidFill>
                  <a:schemeClr val="tx2"/>
                </a:solidFill>
              </a:defRPr>
            </a:lvl1pPr>
            <a:lvl2pPr marL="800100" lvl="1" indent="-3429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>
                <a:solidFill>
                  <a:schemeClr val="tx1">
                    <a:tint val="82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82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r>
              <a:rPr lang="en-IN" dirty="0"/>
              <a:t>5. OC R Request to OC R. S p a c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/>
              <a:t>Sends base64 of scanned PDF and gets back extracted text.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721D708-A9A1-9817-E026-C9F7C4021DF6}"/>
              </a:ext>
            </a:extLst>
          </p:cNvPr>
          <p:cNvSpPr txBox="1">
            <a:spLocks/>
          </p:cNvSpPr>
          <p:nvPr/>
        </p:nvSpPr>
        <p:spPr>
          <a:xfrm>
            <a:off x="7669763" y="2288600"/>
            <a:ext cx="4599994" cy="96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+mj-lt"/>
              <a:buNone/>
              <a:defRPr sz="1300" b="1">
                <a:solidFill>
                  <a:schemeClr val="tx2"/>
                </a:solidFill>
              </a:defRPr>
            </a:lvl1pPr>
            <a:lvl2pPr marL="800100" lvl="1" indent="-3429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>
                <a:solidFill>
                  <a:schemeClr val="tx1">
                    <a:tint val="82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82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r>
              <a:rPr lang="en-IN" sz="1200" dirty="0"/>
              <a:t>6. Information Extractor (AI)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0" dirty="0"/>
              <a:t>Parses and structures text into key fields like:</a:t>
            </a:r>
          </a:p>
          <a:p>
            <a:pPr lvl="1"/>
            <a:r>
              <a:rPr lang="en-IN" sz="1200" dirty="0"/>
              <a:t>Invoice Number, Date, Customer, Items, Totals, etc.</a:t>
            </a:r>
          </a:p>
          <a:p>
            <a:endParaRPr lang="en-IN" sz="120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20AECBF-B2F0-9B73-3C69-5738F84EF6A2}"/>
              </a:ext>
            </a:extLst>
          </p:cNvPr>
          <p:cNvSpPr txBox="1">
            <a:spLocks/>
          </p:cNvSpPr>
          <p:nvPr/>
        </p:nvSpPr>
        <p:spPr>
          <a:xfrm>
            <a:off x="8378075" y="5647360"/>
            <a:ext cx="2578641" cy="1129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sz="1300" b="1">
                <a:solidFill>
                  <a:schemeClr val="tx2"/>
                </a:solidFill>
              </a:defRPr>
            </a:lvl1pPr>
            <a:lvl2pPr marL="800100" lvl="1" indent="-3429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>
                <a:solidFill>
                  <a:schemeClr val="tx1">
                    <a:tint val="82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82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indent="0">
              <a:buNone/>
            </a:pPr>
            <a:r>
              <a:rPr lang="en-IN" sz="1200" dirty="0"/>
              <a:t>7. Append to Google Sheet</a:t>
            </a:r>
          </a:p>
          <a:p>
            <a:pPr marL="514350" lvl="1" indent="-171450"/>
            <a:r>
              <a:rPr lang="en-IN" sz="1200" b="0" dirty="0"/>
              <a:t>Automatically writes structured invoice data to the target Google Sheet.</a:t>
            </a:r>
          </a:p>
          <a:p>
            <a:pPr marL="571500" lvl="2"/>
            <a:endParaRPr lang="en-IN" sz="1700" dirty="0"/>
          </a:p>
          <a:p>
            <a:pPr marL="0" indent="0">
              <a:buNone/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28462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50A7-8097-B5C9-4E58-9ED8D14A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>
            <a:normAutofit/>
          </a:bodyPr>
          <a:lstStyle/>
          <a:p>
            <a:r>
              <a:rPr lang="en-IN" dirty="0"/>
              <a:t>Before vs After Automation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0E4A8A-55D4-88B9-EAFE-F5DD91417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991454"/>
              </p:ext>
            </p:extLst>
          </p:nvPr>
        </p:nvGraphicFramePr>
        <p:xfrm>
          <a:off x="2318056" y="1399219"/>
          <a:ext cx="7552266" cy="4593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76133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776133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</a:tblGrid>
              <a:tr h="6561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Manual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Automated Workflow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each PDF manually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Runs with a single trigger or schedule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Identify &amp; read text manually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 is auto-extracted or OCR-ed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Copy-paste into tracker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structured &amp; added to Google Sheets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Prone to human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 accurate extraction using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Takes several minutes per invoice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 5 seconds per invoice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scalable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Easily handles large invoice volumes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16666-556F-E61C-B685-895CE9AEC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D42E6AB-7B31-6FE7-AEA6-913B09E3C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/>
          <a:lstStyle/>
          <a:p>
            <a:r>
              <a:rPr lang="en-US" dirty="0"/>
              <a:t>Sachin Savkare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A19D5CE-82AE-9E99-DFED-130A4E6648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r="7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0932547"/>
      </p:ext>
    </p:extLst>
  </p:cSld>
  <p:clrMapOvr>
    <a:masterClrMapping/>
  </p:clrMapOvr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2E5260-2832-4BCF-81AB-9742AA229F3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B1CF90-4325-48B7-84B7-FA4137780E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30E3E3-D30D-4D0C-B8BA-8E07411E62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424</Words>
  <Application>Microsoft Office PowerPoint</Application>
  <PresentationFormat>Widescreen</PresentationFormat>
  <Paragraphs>60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Arial</vt:lpstr>
      <vt:lpstr>Neue Haas Grotesk Text Pro</vt:lpstr>
      <vt:lpstr>DuneVTI</vt:lpstr>
      <vt:lpstr>Smart Invoice Automation using AI &amp; n8n</vt:lpstr>
      <vt:lpstr>The Problem –  Manual Invoice Processing</vt:lpstr>
      <vt:lpstr>The Automation Solution with n8n + AI</vt:lpstr>
      <vt:lpstr>How the Workflow Works – Node by Node in n8n</vt:lpstr>
      <vt:lpstr>Before vs After Automation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Windows 10</dc:creator>
  <cp:lastModifiedBy>sachin savkare</cp:lastModifiedBy>
  <cp:revision>7</cp:revision>
  <dcterms:created xsi:type="dcterms:W3CDTF">2024-06-26T20:20:27Z</dcterms:created>
  <dcterms:modified xsi:type="dcterms:W3CDTF">2025-07-26T12:28:00Z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